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54D351-38D4-4C72-8EBB-EE8A052BE080}">
  <a:tblStyle styleId="{2B54D351-38D4-4C72-8EBB-EE8A052BE0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p:cViewPr varScale="1">
        <p:scale>
          <a:sx n="140" d="100"/>
          <a:sy n="140" d="100"/>
        </p:scale>
        <p:origin x="84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727482f94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727482f9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727482f9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727482f9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727482f94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727482f9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727482f9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727482f9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727482f94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727482f94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727482f94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727482f94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727482f94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727482f9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727482f94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727482f9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727482f94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727482f9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727482f9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727482f9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727482f94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727482f94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727482f94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727482f9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727482f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727482f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727482f9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727482f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727482f9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727482f9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727482f9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727482f9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727482f9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727482f9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727482f94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727482f9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727482f9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727482f9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New Q-Learning Algorithm based on Metropolis Criterion</a:t>
            </a:r>
            <a:endParaRPr sz="480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Aditya Gupta (agupt207@asu.edu)</a:t>
            </a:r>
            <a:endParaRPr sz="1800"/>
          </a:p>
          <a:p>
            <a:pPr marL="0" lvl="0" indent="0" algn="ctr" rtl="0">
              <a:spcBef>
                <a:spcPts val="0"/>
              </a:spcBef>
              <a:spcAft>
                <a:spcPts val="0"/>
              </a:spcAft>
              <a:buNone/>
            </a:pPr>
            <a:r>
              <a:rPr lang="en" sz="1800"/>
              <a:t>Jyotishman Saikia (jsaikia@asu.edu)</a:t>
            </a:r>
            <a:endParaRPr sz="1800"/>
          </a:p>
          <a:p>
            <a:pPr marL="0" lvl="0" indent="0" algn="ctr" rtl="0">
              <a:spcBef>
                <a:spcPts val="0"/>
              </a:spcBef>
              <a:spcAft>
                <a:spcPts val="0"/>
              </a:spcAft>
              <a:buNone/>
            </a:pPr>
            <a:r>
              <a:rPr lang="en" sz="1800"/>
              <a:t>Vinit Sheth (vsheth2@asu.edu)</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199525" y="2465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for Benchmark Algorithm</a:t>
            </a:r>
            <a:endParaRPr/>
          </a:p>
        </p:txBody>
      </p:sp>
      <p:sp>
        <p:nvSpPr>
          <p:cNvPr id="114" name="Google Shape;114;p22"/>
          <p:cNvSpPr txBox="1"/>
          <p:nvPr/>
        </p:nvSpPr>
        <p:spPr>
          <a:xfrm>
            <a:off x="731600" y="1018375"/>
            <a:ext cx="7594500" cy="3365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 - greedy Q Learning and Q-Learning based on metropolis Criterion are implemented on Small Grid and Big grid.</a:t>
            </a:r>
            <a:endParaRPr/>
          </a:p>
          <a:p>
            <a:pPr marL="457200" lvl="0" indent="-317500" algn="l" rtl="0">
              <a:spcBef>
                <a:spcPts val="0"/>
              </a:spcBef>
              <a:spcAft>
                <a:spcPts val="0"/>
              </a:spcAft>
              <a:buSzPts val="1400"/>
              <a:buChar char="●"/>
            </a:pPr>
            <a:r>
              <a:rPr lang="en"/>
              <a:t>They are trained for 2000 Episodes (1 Episode is 1 Game of Pacman)</a:t>
            </a:r>
            <a:endParaRPr/>
          </a:p>
          <a:p>
            <a:pPr marL="457200" lvl="0" indent="-317500" algn="l" rtl="0">
              <a:spcBef>
                <a:spcPts val="0"/>
              </a:spcBef>
              <a:spcAft>
                <a:spcPts val="0"/>
              </a:spcAft>
              <a:buSzPts val="1400"/>
              <a:buChar char="●"/>
            </a:pPr>
            <a:r>
              <a:rPr lang="en"/>
              <a:t>After training it is tested by playing 10 games of pacman</a:t>
            </a:r>
            <a:endParaRPr/>
          </a:p>
          <a:p>
            <a:pPr marL="457200" lvl="0" indent="-317500" algn="l" rtl="0">
              <a:spcBef>
                <a:spcPts val="0"/>
              </a:spcBef>
              <a:spcAft>
                <a:spcPts val="0"/>
              </a:spcAft>
              <a:buSzPts val="1400"/>
              <a:buChar char="●"/>
            </a:pPr>
            <a:r>
              <a:rPr lang="en"/>
              <a:t>In both the cases for small grid pacman wins 10/10 games.</a:t>
            </a:r>
            <a:endParaRPr/>
          </a:p>
          <a:p>
            <a:pPr marL="457200" lvl="0" indent="-317500" algn="l" rtl="0">
              <a:spcBef>
                <a:spcPts val="0"/>
              </a:spcBef>
              <a:spcAft>
                <a:spcPts val="0"/>
              </a:spcAft>
              <a:buSzPts val="1400"/>
              <a:buChar char="●"/>
            </a:pPr>
            <a:r>
              <a:rPr lang="en"/>
              <a:t>For Big Grid for both the cases pacman loses 10/10 games.</a:t>
            </a:r>
            <a:endParaRPr/>
          </a:p>
          <a:p>
            <a:pPr marL="457200" lvl="0" indent="-317500" algn="l" rtl="0">
              <a:spcBef>
                <a:spcPts val="0"/>
              </a:spcBef>
              <a:spcAft>
                <a:spcPts val="0"/>
              </a:spcAft>
              <a:buSzPts val="1400"/>
              <a:buChar char="●"/>
            </a:pPr>
            <a:r>
              <a:rPr lang="en"/>
              <a:t>The average score after every 100 episodes are recorded.</a:t>
            </a:r>
            <a:endParaRPr/>
          </a:p>
          <a:p>
            <a:pPr marL="457200" lvl="0" indent="-317500" algn="l" rtl="0">
              <a:spcBef>
                <a:spcPts val="0"/>
              </a:spcBef>
              <a:spcAft>
                <a:spcPts val="0"/>
              </a:spcAft>
              <a:buSzPts val="1400"/>
              <a:buChar char="●"/>
            </a:pPr>
            <a:r>
              <a:rPr lang="en"/>
              <a:t>The total number of random choices and total number of choices based on learned policy are also recorded after every 100 episodes.</a:t>
            </a:r>
            <a:endParaRPr/>
          </a:p>
          <a:p>
            <a:pPr marL="457200" lvl="0" indent="0" algn="l" rtl="0">
              <a:spcBef>
                <a:spcPts val="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Small Grid</a:t>
            </a:r>
            <a:endParaRPr/>
          </a:p>
        </p:txBody>
      </p:sp>
      <p:pic>
        <p:nvPicPr>
          <p:cNvPr id="120" name="Google Shape;120;p23"/>
          <p:cNvPicPr preferRelativeResize="0"/>
          <p:nvPr/>
        </p:nvPicPr>
        <p:blipFill rotWithShape="1">
          <a:blip r:embed="rId3">
            <a:alphaModFix/>
          </a:blip>
          <a:srcRect t="-2140" b="2139"/>
          <a:stretch/>
        </p:blipFill>
        <p:spPr>
          <a:xfrm>
            <a:off x="203625" y="527275"/>
            <a:ext cx="4226626" cy="3830900"/>
          </a:xfrm>
          <a:prstGeom prst="rect">
            <a:avLst/>
          </a:prstGeom>
          <a:noFill/>
          <a:ln>
            <a:noFill/>
          </a:ln>
        </p:spPr>
      </p:pic>
      <p:pic>
        <p:nvPicPr>
          <p:cNvPr id="121" name="Google Shape;121;p23"/>
          <p:cNvPicPr preferRelativeResize="0"/>
          <p:nvPr/>
        </p:nvPicPr>
        <p:blipFill>
          <a:blip r:embed="rId4">
            <a:alphaModFix/>
          </a:blip>
          <a:stretch>
            <a:fillRect/>
          </a:stretch>
        </p:blipFill>
        <p:spPr>
          <a:xfrm>
            <a:off x="4430250" y="639452"/>
            <a:ext cx="4713750" cy="3535298"/>
          </a:xfrm>
          <a:prstGeom prst="rect">
            <a:avLst/>
          </a:prstGeom>
          <a:noFill/>
          <a:ln>
            <a:noFill/>
          </a:ln>
        </p:spPr>
      </p:pic>
      <p:sp>
        <p:nvSpPr>
          <p:cNvPr id="122" name="Google Shape;122;p23"/>
          <p:cNvSpPr txBox="1"/>
          <p:nvPr/>
        </p:nvSpPr>
        <p:spPr>
          <a:xfrm>
            <a:off x="1144750" y="4444475"/>
            <a:ext cx="1881300" cy="3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E-greedy</a:t>
            </a:r>
            <a:endParaRPr/>
          </a:p>
        </p:txBody>
      </p:sp>
      <p:sp>
        <p:nvSpPr>
          <p:cNvPr id="123" name="Google Shape;123;p23"/>
          <p:cNvSpPr txBox="1"/>
          <p:nvPr/>
        </p:nvSpPr>
        <p:spPr>
          <a:xfrm>
            <a:off x="5585175" y="4358175"/>
            <a:ext cx="1881300" cy="3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Metropolis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Small Grid</a:t>
            </a:r>
            <a:endParaRPr/>
          </a:p>
        </p:txBody>
      </p:sp>
      <p:sp>
        <p:nvSpPr>
          <p:cNvPr id="129" name="Google Shape;129;p24"/>
          <p:cNvSpPr txBox="1"/>
          <p:nvPr/>
        </p:nvSpPr>
        <p:spPr>
          <a:xfrm>
            <a:off x="1144750" y="4444475"/>
            <a:ext cx="1881300" cy="3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E-greedy</a:t>
            </a:r>
            <a:endParaRPr/>
          </a:p>
        </p:txBody>
      </p:sp>
      <p:sp>
        <p:nvSpPr>
          <p:cNvPr id="130" name="Google Shape;130;p24"/>
          <p:cNvSpPr txBox="1"/>
          <p:nvPr/>
        </p:nvSpPr>
        <p:spPr>
          <a:xfrm>
            <a:off x="5585175" y="4358175"/>
            <a:ext cx="1881300" cy="3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Metropolis</a:t>
            </a:r>
            <a:endParaRPr/>
          </a:p>
        </p:txBody>
      </p:sp>
      <p:pic>
        <p:nvPicPr>
          <p:cNvPr id="131" name="Google Shape;131;p24"/>
          <p:cNvPicPr preferRelativeResize="0"/>
          <p:nvPr/>
        </p:nvPicPr>
        <p:blipFill>
          <a:blip r:embed="rId3">
            <a:alphaModFix/>
          </a:blip>
          <a:stretch>
            <a:fillRect/>
          </a:stretch>
        </p:blipFill>
        <p:spPr>
          <a:xfrm>
            <a:off x="152400" y="725100"/>
            <a:ext cx="4125450" cy="3094087"/>
          </a:xfrm>
          <a:prstGeom prst="rect">
            <a:avLst/>
          </a:prstGeom>
          <a:noFill/>
          <a:ln>
            <a:noFill/>
          </a:ln>
        </p:spPr>
      </p:pic>
      <p:pic>
        <p:nvPicPr>
          <p:cNvPr id="132" name="Google Shape;132;p24"/>
          <p:cNvPicPr preferRelativeResize="0"/>
          <p:nvPr/>
        </p:nvPicPr>
        <p:blipFill>
          <a:blip r:embed="rId4">
            <a:alphaModFix/>
          </a:blip>
          <a:stretch>
            <a:fillRect/>
          </a:stretch>
        </p:blipFill>
        <p:spPr>
          <a:xfrm>
            <a:off x="4421625" y="621525"/>
            <a:ext cx="4561350" cy="34210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2" name="Small.mp4">
            <a:hlinkClick r:id="" action="ppaction://media"/>
            <a:extLst>
              <a:ext uri="{FF2B5EF4-FFF2-40B4-BE49-F238E27FC236}">
                <a16:creationId xmlns:a16="http://schemas.microsoft.com/office/drawing/2014/main" id="{F86FF77C-218D-E140-8F1E-1983AD39DE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8096" y="525494"/>
            <a:ext cx="7275577" cy="4092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Challenges</a:t>
            </a:r>
            <a:endParaRPr/>
          </a:p>
        </p:txBody>
      </p:sp>
      <p:sp>
        <p:nvSpPr>
          <p:cNvPr id="143" name="Google Shape;143;p26"/>
          <p:cNvSpPr txBox="1">
            <a:spLocks noGrp="1"/>
          </p:cNvSpPr>
          <p:nvPr>
            <p:ph type="body" idx="1"/>
          </p:nvPr>
        </p:nvSpPr>
        <p:spPr>
          <a:xfrm>
            <a:off x="311700" y="1156150"/>
            <a:ext cx="8520600" cy="1336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Q-Learning does not perform well for state space environments where there are many similar states like in pacman domain. </a:t>
            </a:r>
            <a:endParaRPr sz="1200"/>
          </a:p>
          <a:p>
            <a:pPr marL="457200" lvl="0" indent="-304800" algn="l" rtl="0">
              <a:spcBef>
                <a:spcPts val="0"/>
              </a:spcBef>
              <a:spcAft>
                <a:spcPts val="0"/>
              </a:spcAft>
              <a:buSzPts val="1200"/>
              <a:buChar char="●"/>
            </a:pPr>
            <a:r>
              <a:rPr lang="en" sz="1200"/>
              <a:t>Basic Q-Learning keeps a table of all q-values. In realistic situations, we cannot possibly learn about every single state! Too many states to visit them all in training</a:t>
            </a:r>
            <a:endParaRPr sz="1200"/>
          </a:p>
          <a:p>
            <a:pPr marL="457200" lvl="0" indent="0" algn="l" rtl="0">
              <a:spcBef>
                <a:spcPts val="1600"/>
              </a:spcBef>
              <a:spcAft>
                <a:spcPts val="0"/>
              </a:spcAft>
              <a:buNone/>
            </a:pPr>
            <a:endParaRPr sz="1200"/>
          </a:p>
          <a:p>
            <a:pPr marL="0" lvl="0" indent="0" algn="l" rtl="0">
              <a:spcBef>
                <a:spcPts val="1600"/>
              </a:spcBef>
              <a:spcAft>
                <a:spcPts val="1600"/>
              </a:spcAft>
              <a:buNone/>
            </a:pPr>
            <a:endParaRPr/>
          </a:p>
        </p:txBody>
      </p:sp>
      <p:pic>
        <p:nvPicPr>
          <p:cNvPr id="144" name="Google Shape;144;p26"/>
          <p:cNvPicPr preferRelativeResize="0"/>
          <p:nvPr/>
        </p:nvPicPr>
        <p:blipFill>
          <a:blip r:embed="rId3">
            <a:alphaModFix/>
          </a:blip>
          <a:stretch>
            <a:fillRect/>
          </a:stretch>
        </p:blipFill>
        <p:spPr>
          <a:xfrm>
            <a:off x="2116175" y="2492638"/>
            <a:ext cx="1962150" cy="2124075"/>
          </a:xfrm>
          <a:prstGeom prst="rect">
            <a:avLst/>
          </a:prstGeom>
          <a:noFill/>
          <a:ln>
            <a:noFill/>
          </a:ln>
        </p:spPr>
      </p:pic>
      <p:pic>
        <p:nvPicPr>
          <p:cNvPr id="145" name="Google Shape;145;p26"/>
          <p:cNvPicPr preferRelativeResize="0"/>
          <p:nvPr/>
        </p:nvPicPr>
        <p:blipFill>
          <a:blip r:embed="rId4">
            <a:alphaModFix/>
          </a:blip>
          <a:stretch>
            <a:fillRect/>
          </a:stretch>
        </p:blipFill>
        <p:spPr>
          <a:xfrm>
            <a:off x="4958975" y="2492650"/>
            <a:ext cx="1905000" cy="212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Extension</a:t>
            </a:r>
            <a:endParaRPr/>
          </a:p>
        </p:txBody>
      </p:sp>
      <p:sp>
        <p:nvSpPr>
          <p:cNvPr id="151" name="Google Shape;15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sz="1200" dirty="0"/>
              <a:t>Instead, we want to generalize:</a:t>
            </a:r>
            <a:br>
              <a:rPr lang="en" sz="1200" dirty="0"/>
            </a:br>
            <a:r>
              <a:rPr lang="en" sz="1200" dirty="0"/>
              <a:t>Learn about some small number of training states from experience</a:t>
            </a:r>
            <a:br>
              <a:rPr lang="en" sz="1200" dirty="0"/>
            </a:br>
            <a:r>
              <a:rPr lang="en" sz="1200" dirty="0"/>
              <a:t>Generalize that experience to new, similar situations</a:t>
            </a:r>
            <a:endParaRPr sz="1200" dirty="0"/>
          </a:p>
          <a:p>
            <a:pPr marL="457200" lvl="0" indent="-304800" algn="l" rtl="0">
              <a:lnSpc>
                <a:spcPct val="115000"/>
              </a:lnSpc>
              <a:spcBef>
                <a:spcPts val="0"/>
              </a:spcBef>
              <a:spcAft>
                <a:spcPts val="0"/>
              </a:spcAft>
              <a:buSzPts val="1200"/>
              <a:buChar char="●"/>
            </a:pPr>
            <a:r>
              <a:rPr lang="en" sz="1200" b="1" dirty="0"/>
              <a:t>Solution</a:t>
            </a:r>
            <a:r>
              <a:rPr lang="en" sz="1200" dirty="0"/>
              <a:t>: describe a state using a vector of features (properties)</a:t>
            </a:r>
            <a:br>
              <a:rPr lang="en" sz="1200" dirty="0"/>
            </a:br>
            <a:r>
              <a:rPr lang="en" sz="1200" dirty="0"/>
              <a:t>Features are functions from states to real numbers (often 0/1) that capture important properties of the state</a:t>
            </a:r>
            <a:endParaRPr sz="1200" dirty="0"/>
          </a:p>
          <a:p>
            <a:pPr marL="457200" lvl="0" indent="-304800" algn="l" rtl="0">
              <a:lnSpc>
                <a:spcPct val="115000"/>
              </a:lnSpc>
              <a:spcBef>
                <a:spcPts val="0"/>
              </a:spcBef>
              <a:spcAft>
                <a:spcPts val="0"/>
              </a:spcAft>
              <a:buSzPts val="1200"/>
              <a:buChar char="●"/>
            </a:pPr>
            <a:r>
              <a:rPr lang="en" sz="1200" dirty="0"/>
              <a:t>Using a feature representation, we can write a Q function for any state using a few weights</a:t>
            </a:r>
            <a:endParaRPr sz="1200" dirty="0"/>
          </a:p>
          <a:p>
            <a:pPr marL="457200" lvl="0" indent="-304800" algn="l" rtl="0">
              <a:lnSpc>
                <a:spcPct val="115000"/>
              </a:lnSpc>
              <a:spcBef>
                <a:spcPts val="0"/>
              </a:spcBef>
              <a:spcAft>
                <a:spcPts val="0"/>
              </a:spcAft>
              <a:buSzPts val="1200"/>
              <a:buChar char="●"/>
            </a:pPr>
            <a:r>
              <a:rPr lang="en" sz="1200" dirty="0"/>
              <a:t>Advantage: our experience is summed up in a few powerful numbers</a:t>
            </a:r>
            <a:endParaRPr sz="1200" dirty="0"/>
          </a:p>
          <a:p>
            <a:pPr marL="457200" lvl="0" indent="-304800" algn="l" rtl="0">
              <a:lnSpc>
                <a:spcPct val="115000"/>
              </a:lnSpc>
              <a:spcBef>
                <a:spcPts val="0"/>
              </a:spcBef>
              <a:spcAft>
                <a:spcPts val="0"/>
              </a:spcAft>
              <a:buSzPts val="1200"/>
              <a:buChar char="●"/>
            </a:pPr>
            <a:r>
              <a:rPr lang="en" sz="1200" dirty="0"/>
              <a:t>As an improvement to this algorithm, we tried using feature-based approach for Q-Learning with Metropolis Criterion.</a:t>
            </a:r>
            <a:endParaRPr sz="1200" dirty="0"/>
          </a:p>
          <a:p>
            <a:pPr marL="457200" lvl="0" indent="-304800" algn="l" rtl="0">
              <a:lnSpc>
                <a:spcPct val="115000"/>
              </a:lnSpc>
              <a:spcBef>
                <a:spcPts val="0"/>
              </a:spcBef>
              <a:spcAft>
                <a:spcPts val="0"/>
              </a:spcAft>
              <a:buSzPts val="1200"/>
              <a:buChar char="●"/>
            </a:pPr>
            <a:r>
              <a:rPr lang="en" sz="1200" dirty="0"/>
              <a:t>We used the following features - </a:t>
            </a:r>
            <a:br>
              <a:rPr lang="en" sz="1200" dirty="0"/>
            </a:br>
            <a:r>
              <a:rPr lang="en" sz="1200" dirty="0"/>
              <a:t>    - how far away the next food is</a:t>
            </a:r>
            <a:br>
              <a:rPr lang="en" sz="1200" dirty="0"/>
            </a:br>
            <a:r>
              <a:rPr lang="en" sz="1200" dirty="0"/>
              <a:t>    - how far away the ghost is</a:t>
            </a:r>
            <a:endParaRPr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0" y="56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Small Grid</a:t>
            </a:r>
            <a:endParaRPr/>
          </a:p>
        </p:txBody>
      </p:sp>
      <p:pic>
        <p:nvPicPr>
          <p:cNvPr id="157" name="Google Shape;157;p28"/>
          <p:cNvPicPr preferRelativeResize="0"/>
          <p:nvPr/>
        </p:nvPicPr>
        <p:blipFill>
          <a:blip r:embed="rId3">
            <a:alphaModFix/>
          </a:blip>
          <a:stretch>
            <a:fillRect/>
          </a:stretch>
        </p:blipFill>
        <p:spPr>
          <a:xfrm>
            <a:off x="126525" y="430900"/>
            <a:ext cx="3135626" cy="2351725"/>
          </a:xfrm>
          <a:prstGeom prst="rect">
            <a:avLst/>
          </a:prstGeom>
          <a:noFill/>
          <a:ln>
            <a:noFill/>
          </a:ln>
        </p:spPr>
      </p:pic>
      <p:pic>
        <p:nvPicPr>
          <p:cNvPr id="158" name="Google Shape;158;p28"/>
          <p:cNvPicPr preferRelativeResize="0"/>
          <p:nvPr/>
        </p:nvPicPr>
        <p:blipFill>
          <a:blip r:embed="rId4">
            <a:alphaModFix/>
          </a:blip>
          <a:stretch>
            <a:fillRect/>
          </a:stretch>
        </p:blipFill>
        <p:spPr>
          <a:xfrm>
            <a:off x="224875" y="2896125"/>
            <a:ext cx="2938925" cy="2204200"/>
          </a:xfrm>
          <a:prstGeom prst="rect">
            <a:avLst/>
          </a:prstGeom>
          <a:noFill/>
          <a:ln>
            <a:noFill/>
          </a:ln>
        </p:spPr>
      </p:pic>
      <p:pic>
        <p:nvPicPr>
          <p:cNvPr id="159" name="Google Shape;159;p28"/>
          <p:cNvPicPr preferRelativeResize="0"/>
          <p:nvPr/>
        </p:nvPicPr>
        <p:blipFill>
          <a:blip r:embed="rId5">
            <a:alphaModFix/>
          </a:blip>
          <a:stretch>
            <a:fillRect/>
          </a:stretch>
        </p:blipFill>
        <p:spPr>
          <a:xfrm>
            <a:off x="5244125" y="466725"/>
            <a:ext cx="2938925" cy="2204200"/>
          </a:xfrm>
          <a:prstGeom prst="rect">
            <a:avLst/>
          </a:prstGeom>
          <a:noFill/>
          <a:ln>
            <a:noFill/>
          </a:ln>
        </p:spPr>
      </p:pic>
      <p:pic>
        <p:nvPicPr>
          <p:cNvPr id="160" name="Google Shape;160;p28"/>
          <p:cNvPicPr preferRelativeResize="0"/>
          <p:nvPr/>
        </p:nvPicPr>
        <p:blipFill>
          <a:blip r:embed="rId6">
            <a:alphaModFix/>
          </a:blip>
          <a:stretch>
            <a:fillRect/>
          </a:stretch>
        </p:blipFill>
        <p:spPr>
          <a:xfrm>
            <a:off x="5244125" y="2610942"/>
            <a:ext cx="3018174" cy="2263631"/>
          </a:xfrm>
          <a:prstGeom prst="rect">
            <a:avLst/>
          </a:prstGeom>
          <a:noFill/>
          <a:ln>
            <a:noFill/>
          </a:ln>
        </p:spPr>
      </p:pic>
      <p:sp>
        <p:nvSpPr>
          <p:cNvPr id="161" name="Google Shape;161;p28"/>
          <p:cNvSpPr txBox="1"/>
          <p:nvPr/>
        </p:nvSpPr>
        <p:spPr>
          <a:xfrm>
            <a:off x="3063650" y="1425563"/>
            <a:ext cx="6645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E greedy</a:t>
            </a:r>
            <a:endParaRPr sz="900"/>
          </a:p>
        </p:txBody>
      </p:sp>
      <p:sp>
        <p:nvSpPr>
          <p:cNvPr id="162" name="Google Shape;162;p28"/>
          <p:cNvSpPr txBox="1"/>
          <p:nvPr/>
        </p:nvSpPr>
        <p:spPr>
          <a:xfrm>
            <a:off x="2991675" y="3882200"/>
            <a:ext cx="7365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MetroPolis</a:t>
            </a:r>
            <a:endParaRPr sz="900"/>
          </a:p>
        </p:txBody>
      </p:sp>
      <p:sp>
        <p:nvSpPr>
          <p:cNvPr id="163" name="Google Shape;163;p28"/>
          <p:cNvSpPr txBox="1"/>
          <p:nvPr/>
        </p:nvSpPr>
        <p:spPr>
          <a:xfrm>
            <a:off x="8045925" y="1126285"/>
            <a:ext cx="664500" cy="6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Feature Based </a:t>
            </a:r>
            <a:endParaRPr sz="900"/>
          </a:p>
          <a:p>
            <a:pPr marL="0" lvl="0" indent="0" algn="l" rtl="0">
              <a:spcBef>
                <a:spcPts val="0"/>
              </a:spcBef>
              <a:spcAft>
                <a:spcPts val="0"/>
              </a:spcAft>
              <a:buNone/>
            </a:pPr>
            <a:r>
              <a:rPr lang="en" sz="900"/>
              <a:t>E greedy</a:t>
            </a:r>
            <a:endParaRPr sz="900"/>
          </a:p>
        </p:txBody>
      </p:sp>
      <p:sp>
        <p:nvSpPr>
          <p:cNvPr id="164" name="Google Shape;164;p28"/>
          <p:cNvSpPr txBox="1"/>
          <p:nvPr/>
        </p:nvSpPr>
        <p:spPr>
          <a:xfrm>
            <a:off x="8183050" y="3665100"/>
            <a:ext cx="818100" cy="6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Feature Based Metropolis</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0" y="56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Small Grid</a:t>
            </a:r>
            <a:endParaRPr/>
          </a:p>
        </p:txBody>
      </p:sp>
      <p:sp>
        <p:nvSpPr>
          <p:cNvPr id="170" name="Google Shape;170;p29"/>
          <p:cNvSpPr txBox="1"/>
          <p:nvPr/>
        </p:nvSpPr>
        <p:spPr>
          <a:xfrm>
            <a:off x="3063650" y="1425563"/>
            <a:ext cx="6645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E greedy</a:t>
            </a:r>
            <a:endParaRPr sz="900"/>
          </a:p>
        </p:txBody>
      </p:sp>
      <p:sp>
        <p:nvSpPr>
          <p:cNvPr id="171" name="Google Shape;171;p29"/>
          <p:cNvSpPr txBox="1"/>
          <p:nvPr/>
        </p:nvSpPr>
        <p:spPr>
          <a:xfrm>
            <a:off x="2991675" y="3882200"/>
            <a:ext cx="7365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MetroPolis</a:t>
            </a:r>
            <a:endParaRPr sz="900"/>
          </a:p>
        </p:txBody>
      </p:sp>
      <p:sp>
        <p:nvSpPr>
          <p:cNvPr id="172" name="Google Shape;172;p29"/>
          <p:cNvSpPr txBox="1"/>
          <p:nvPr/>
        </p:nvSpPr>
        <p:spPr>
          <a:xfrm>
            <a:off x="8045925" y="1126285"/>
            <a:ext cx="664500" cy="6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Feature Based </a:t>
            </a:r>
            <a:endParaRPr sz="900"/>
          </a:p>
          <a:p>
            <a:pPr marL="0" lvl="0" indent="0" algn="l" rtl="0">
              <a:spcBef>
                <a:spcPts val="0"/>
              </a:spcBef>
              <a:spcAft>
                <a:spcPts val="0"/>
              </a:spcAft>
              <a:buNone/>
            </a:pPr>
            <a:r>
              <a:rPr lang="en" sz="900"/>
              <a:t>E greedy</a:t>
            </a:r>
            <a:endParaRPr sz="900"/>
          </a:p>
        </p:txBody>
      </p:sp>
      <p:sp>
        <p:nvSpPr>
          <p:cNvPr id="173" name="Google Shape;173;p29"/>
          <p:cNvSpPr txBox="1"/>
          <p:nvPr/>
        </p:nvSpPr>
        <p:spPr>
          <a:xfrm>
            <a:off x="8183050" y="3665100"/>
            <a:ext cx="818100" cy="6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Feature Based Metropolis</a:t>
            </a:r>
            <a:endParaRPr sz="900"/>
          </a:p>
        </p:txBody>
      </p:sp>
      <p:pic>
        <p:nvPicPr>
          <p:cNvPr id="174" name="Google Shape;174;p29"/>
          <p:cNvPicPr preferRelativeResize="0"/>
          <p:nvPr/>
        </p:nvPicPr>
        <p:blipFill>
          <a:blip r:embed="rId3">
            <a:alphaModFix/>
          </a:blip>
          <a:stretch>
            <a:fillRect/>
          </a:stretch>
        </p:blipFill>
        <p:spPr>
          <a:xfrm>
            <a:off x="152400" y="781775"/>
            <a:ext cx="2615933" cy="1961950"/>
          </a:xfrm>
          <a:prstGeom prst="rect">
            <a:avLst/>
          </a:prstGeom>
          <a:noFill/>
          <a:ln>
            <a:noFill/>
          </a:ln>
        </p:spPr>
      </p:pic>
      <p:pic>
        <p:nvPicPr>
          <p:cNvPr id="175" name="Google Shape;175;p29"/>
          <p:cNvPicPr preferRelativeResize="0"/>
          <p:nvPr/>
        </p:nvPicPr>
        <p:blipFill>
          <a:blip r:embed="rId4">
            <a:alphaModFix/>
          </a:blip>
          <a:stretch>
            <a:fillRect/>
          </a:stretch>
        </p:blipFill>
        <p:spPr>
          <a:xfrm>
            <a:off x="152400" y="2896125"/>
            <a:ext cx="2686875" cy="2015156"/>
          </a:xfrm>
          <a:prstGeom prst="rect">
            <a:avLst/>
          </a:prstGeom>
          <a:noFill/>
          <a:ln>
            <a:noFill/>
          </a:ln>
        </p:spPr>
      </p:pic>
      <p:pic>
        <p:nvPicPr>
          <p:cNvPr id="176" name="Google Shape;176;p29"/>
          <p:cNvPicPr preferRelativeResize="0"/>
          <p:nvPr/>
        </p:nvPicPr>
        <p:blipFill>
          <a:blip r:embed="rId5">
            <a:alphaModFix/>
          </a:blip>
          <a:stretch>
            <a:fillRect/>
          </a:stretch>
        </p:blipFill>
        <p:spPr>
          <a:xfrm>
            <a:off x="5493000" y="661612"/>
            <a:ext cx="2520426" cy="1890325"/>
          </a:xfrm>
          <a:prstGeom prst="rect">
            <a:avLst/>
          </a:prstGeom>
          <a:noFill/>
          <a:ln>
            <a:noFill/>
          </a:ln>
        </p:spPr>
      </p:pic>
      <p:pic>
        <p:nvPicPr>
          <p:cNvPr id="177" name="Google Shape;177;p29"/>
          <p:cNvPicPr preferRelativeResize="0"/>
          <p:nvPr/>
        </p:nvPicPr>
        <p:blipFill>
          <a:blip r:embed="rId6">
            <a:alphaModFix/>
          </a:blip>
          <a:stretch>
            <a:fillRect/>
          </a:stretch>
        </p:blipFill>
        <p:spPr>
          <a:xfrm>
            <a:off x="5091825" y="2760312"/>
            <a:ext cx="3049018" cy="22867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0" y="56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Grid</a:t>
            </a:r>
            <a:endParaRPr/>
          </a:p>
        </p:txBody>
      </p:sp>
      <p:sp>
        <p:nvSpPr>
          <p:cNvPr id="183" name="Google Shape;183;p30"/>
          <p:cNvSpPr txBox="1"/>
          <p:nvPr/>
        </p:nvSpPr>
        <p:spPr>
          <a:xfrm>
            <a:off x="3063650" y="1425563"/>
            <a:ext cx="6645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E greedy</a:t>
            </a:r>
            <a:endParaRPr sz="900"/>
          </a:p>
        </p:txBody>
      </p:sp>
      <p:sp>
        <p:nvSpPr>
          <p:cNvPr id="184" name="Google Shape;184;p30"/>
          <p:cNvSpPr txBox="1"/>
          <p:nvPr/>
        </p:nvSpPr>
        <p:spPr>
          <a:xfrm>
            <a:off x="2991675" y="3882200"/>
            <a:ext cx="7365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MetroPolis</a:t>
            </a:r>
            <a:endParaRPr sz="900"/>
          </a:p>
        </p:txBody>
      </p:sp>
      <p:sp>
        <p:nvSpPr>
          <p:cNvPr id="185" name="Google Shape;185;p30"/>
          <p:cNvSpPr txBox="1"/>
          <p:nvPr/>
        </p:nvSpPr>
        <p:spPr>
          <a:xfrm>
            <a:off x="8045925" y="1126285"/>
            <a:ext cx="664500" cy="6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Feature Based </a:t>
            </a:r>
            <a:endParaRPr sz="900"/>
          </a:p>
          <a:p>
            <a:pPr marL="0" lvl="0" indent="0" algn="l" rtl="0">
              <a:spcBef>
                <a:spcPts val="0"/>
              </a:spcBef>
              <a:spcAft>
                <a:spcPts val="0"/>
              </a:spcAft>
              <a:buNone/>
            </a:pPr>
            <a:r>
              <a:rPr lang="en" sz="900"/>
              <a:t>E greedy</a:t>
            </a:r>
            <a:endParaRPr sz="900"/>
          </a:p>
        </p:txBody>
      </p:sp>
      <p:sp>
        <p:nvSpPr>
          <p:cNvPr id="186" name="Google Shape;186;p30"/>
          <p:cNvSpPr txBox="1"/>
          <p:nvPr/>
        </p:nvSpPr>
        <p:spPr>
          <a:xfrm>
            <a:off x="8183050" y="3665100"/>
            <a:ext cx="818100" cy="6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Feature Based Metropolis</a:t>
            </a:r>
            <a:endParaRPr sz="900"/>
          </a:p>
        </p:txBody>
      </p:sp>
      <p:pic>
        <p:nvPicPr>
          <p:cNvPr id="187" name="Google Shape;187;p30"/>
          <p:cNvPicPr preferRelativeResize="0"/>
          <p:nvPr/>
        </p:nvPicPr>
        <p:blipFill>
          <a:blip r:embed="rId3">
            <a:alphaModFix/>
          </a:blip>
          <a:stretch>
            <a:fillRect/>
          </a:stretch>
        </p:blipFill>
        <p:spPr>
          <a:xfrm>
            <a:off x="152400" y="781775"/>
            <a:ext cx="2615933" cy="1961950"/>
          </a:xfrm>
          <a:prstGeom prst="rect">
            <a:avLst/>
          </a:prstGeom>
          <a:noFill/>
          <a:ln>
            <a:noFill/>
          </a:ln>
        </p:spPr>
      </p:pic>
      <p:pic>
        <p:nvPicPr>
          <p:cNvPr id="188" name="Google Shape;188;p30"/>
          <p:cNvPicPr preferRelativeResize="0"/>
          <p:nvPr/>
        </p:nvPicPr>
        <p:blipFill>
          <a:blip r:embed="rId4">
            <a:alphaModFix/>
          </a:blip>
          <a:stretch>
            <a:fillRect/>
          </a:stretch>
        </p:blipFill>
        <p:spPr>
          <a:xfrm>
            <a:off x="152400" y="2896125"/>
            <a:ext cx="2686875" cy="2015156"/>
          </a:xfrm>
          <a:prstGeom prst="rect">
            <a:avLst/>
          </a:prstGeom>
          <a:noFill/>
          <a:ln>
            <a:noFill/>
          </a:ln>
        </p:spPr>
      </p:pic>
      <p:pic>
        <p:nvPicPr>
          <p:cNvPr id="189" name="Google Shape;189;p30"/>
          <p:cNvPicPr preferRelativeResize="0"/>
          <p:nvPr/>
        </p:nvPicPr>
        <p:blipFill>
          <a:blip r:embed="rId5">
            <a:alphaModFix/>
          </a:blip>
          <a:stretch>
            <a:fillRect/>
          </a:stretch>
        </p:blipFill>
        <p:spPr>
          <a:xfrm>
            <a:off x="5338303" y="701551"/>
            <a:ext cx="2686797" cy="2015150"/>
          </a:xfrm>
          <a:prstGeom prst="rect">
            <a:avLst/>
          </a:prstGeom>
          <a:noFill/>
          <a:ln>
            <a:noFill/>
          </a:ln>
        </p:spPr>
      </p:pic>
      <p:pic>
        <p:nvPicPr>
          <p:cNvPr id="190" name="Google Shape;190;p30"/>
          <p:cNvPicPr preferRelativeResize="0"/>
          <p:nvPr/>
        </p:nvPicPr>
        <p:blipFill>
          <a:blip r:embed="rId6">
            <a:alphaModFix/>
          </a:blip>
          <a:stretch>
            <a:fillRect/>
          </a:stretch>
        </p:blipFill>
        <p:spPr>
          <a:xfrm>
            <a:off x="5216600" y="2842701"/>
            <a:ext cx="2829331" cy="21219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2" name="big.mp4">
            <a:hlinkClick r:id="" action="ppaction://media"/>
            <a:extLst>
              <a:ext uri="{FF2B5EF4-FFF2-40B4-BE49-F238E27FC236}">
                <a16:creationId xmlns:a16="http://schemas.microsoft.com/office/drawing/2014/main" id="{E22E8C96-9D7F-1D40-87AC-B098E4CB07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5840" y="509206"/>
            <a:ext cx="7333488" cy="41250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Q-Learning</a:t>
            </a:r>
            <a:endParaRPr/>
          </a:p>
        </p:txBody>
      </p:sp>
      <p:pic>
        <p:nvPicPr>
          <p:cNvPr id="61" name="Google Shape;61;p14"/>
          <p:cNvPicPr preferRelativeResize="0"/>
          <p:nvPr/>
        </p:nvPicPr>
        <p:blipFill>
          <a:blip r:embed="rId3">
            <a:alphaModFix/>
          </a:blip>
          <a:stretch>
            <a:fillRect/>
          </a:stretch>
        </p:blipFill>
        <p:spPr>
          <a:xfrm>
            <a:off x="407300" y="1479650"/>
            <a:ext cx="2552700" cy="1333500"/>
          </a:xfrm>
          <a:prstGeom prst="rect">
            <a:avLst/>
          </a:prstGeom>
          <a:noFill/>
          <a:ln>
            <a:noFill/>
          </a:ln>
        </p:spPr>
      </p:pic>
      <p:pic>
        <p:nvPicPr>
          <p:cNvPr id="62" name="Google Shape;62;p14"/>
          <p:cNvPicPr preferRelativeResize="0"/>
          <p:nvPr/>
        </p:nvPicPr>
        <p:blipFill>
          <a:blip r:embed="rId4">
            <a:alphaModFix/>
          </a:blip>
          <a:stretch>
            <a:fillRect/>
          </a:stretch>
        </p:blipFill>
        <p:spPr>
          <a:xfrm>
            <a:off x="2960000" y="2244350"/>
            <a:ext cx="2705100" cy="1590675"/>
          </a:xfrm>
          <a:prstGeom prst="rect">
            <a:avLst/>
          </a:prstGeom>
          <a:noFill/>
          <a:ln>
            <a:noFill/>
          </a:ln>
        </p:spPr>
      </p:pic>
      <p:pic>
        <p:nvPicPr>
          <p:cNvPr id="63" name="Google Shape;63;p14"/>
          <p:cNvPicPr preferRelativeResize="0"/>
          <p:nvPr/>
        </p:nvPicPr>
        <p:blipFill>
          <a:blip r:embed="rId5">
            <a:alphaModFix/>
          </a:blip>
          <a:stretch>
            <a:fillRect/>
          </a:stretch>
        </p:blipFill>
        <p:spPr>
          <a:xfrm>
            <a:off x="5665100" y="3500625"/>
            <a:ext cx="2438400" cy="1276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311700" y="445025"/>
            <a:ext cx="8520600" cy="42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 !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1035600" y="405600"/>
            <a:ext cx="6921300" cy="88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Exploration and Exploitation </a:t>
            </a:r>
            <a:endParaRPr sz="2400"/>
          </a:p>
        </p:txBody>
      </p:sp>
      <p:pic>
        <p:nvPicPr>
          <p:cNvPr id="69" name="Google Shape;69;p15"/>
          <p:cNvPicPr preferRelativeResize="0"/>
          <p:nvPr/>
        </p:nvPicPr>
        <p:blipFill>
          <a:blip r:embed="rId3">
            <a:alphaModFix/>
          </a:blip>
          <a:stretch>
            <a:fillRect/>
          </a:stretch>
        </p:blipFill>
        <p:spPr>
          <a:xfrm>
            <a:off x="2327175" y="1187925"/>
            <a:ext cx="3997747" cy="355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How to explore?</a:t>
            </a:r>
            <a:endParaRPr/>
          </a:p>
          <a:p>
            <a:pPr marL="0" lvl="0" indent="0" algn="ctr" rtl="0">
              <a:spcBef>
                <a:spcPts val="0"/>
              </a:spcBef>
              <a:spcAft>
                <a:spcPts val="0"/>
              </a:spcAft>
              <a:buNone/>
            </a:pP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a:t>Simplest Solution :- Random Actions ( 𝜺 - greedy )</a:t>
            </a:r>
            <a:endParaRPr/>
          </a:p>
          <a:p>
            <a:pPr marL="0" lvl="0" indent="0" algn="l" rtl="0">
              <a:spcBef>
                <a:spcPts val="1600"/>
              </a:spcBef>
              <a:spcAft>
                <a:spcPts val="0"/>
              </a:spcAft>
              <a:buNone/>
            </a:pPr>
            <a:r>
              <a:rPr lang="en"/>
              <a:t>		Every time step, flip a coin</a:t>
            </a:r>
            <a:endParaRPr/>
          </a:p>
          <a:p>
            <a:pPr marL="457200" lvl="0" indent="457200" algn="l" rtl="0">
              <a:spcBef>
                <a:spcPts val="1600"/>
              </a:spcBef>
              <a:spcAft>
                <a:spcPts val="0"/>
              </a:spcAft>
              <a:buNone/>
            </a:pPr>
            <a:r>
              <a:rPr lang="en"/>
              <a:t>With (Small) probability 𝜺,  act randomly</a:t>
            </a:r>
            <a:endParaRPr/>
          </a:p>
          <a:p>
            <a:pPr marL="457200" lvl="0" indent="457200" algn="l" rtl="0">
              <a:spcBef>
                <a:spcPts val="1600"/>
              </a:spcBef>
              <a:spcAft>
                <a:spcPts val="0"/>
              </a:spcAft>
              <a:buNone/>
            </a:pPr>
            <a:r>
              <a:rPr lang="en"/>
              <a:t>With (Large) probability 1 - 𝜺, act on current policy</a:t>
            </a:r>
            <a:endParaRPr/>
          </a:p>
          <a:p>
            <a:pPr marL="0" lvl="0" indent="0" algn="l" rtl="0">
              <a:spcBef>
                <a:spcPts val="1600"/>
              </a:spcBef>
              <a:spcAft>
                <a:spcPts val="160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Problems with random actions.</a:t>
            </a:r>
            <a:endParaRPr/>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You do eventually explore the space, but keep thrashing around once learning is done.</a:t>
            </a:r>
            <a:endParaRPr/>
          </a:p>
          <a:p>
            <a:pPr marL="0" lvl="0" indent="457200" algn="l" rtl="0">
              <a:spcBef>
                <a:spcPts val="1600"/>
              </a:spcBef>
              <a:spcAft>
                <a:spcPts val="0"/>
              </a:spcAft>
              <a:buNone/>
            </a:pPr>
            <a:r>
              <a:rPr lang="en"/>
              <a:t>One Solution :- Lower 𝜺 over time.</a:t>
            </a:r>
            <a:endParaRPr/>
          </a:p>
          <a:p>
            <a:pPr marL="0" lvl="0" indent="457200" algn="l" rtl="0">
              <a:spcBef>
                <a:spcPts val="1600"/>
              </a:spcBef>
              <a:spcAft>
                <a:spcPts val="0"/>
              </a:spcAft>
              <a:buNone/>
            </a:pPr>
            <a:r>
              <a:rPr lang="en"/>
              <a:t>Another Solution :- Exploration Functions</a:t>
            </a: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Regret</a:t>
            </a:r>
            <a:endParaRPr/>
          </a:p>
        </p:txBody>
      </p:sp>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Even if you learn the optimal policy, you still make mistakes along the way!</a:t>
            </a:r>
            <a:endParaRPr/>
          </a:p>
          <a:p>
            <a:pPr marL="457200" lvl="0" indent="-342900" algn="l" rtl="0">
              <a:spcBef>
                <a:spcPts val="0"/>
              </a:spcBef>
              <a:spcAft>
                <a:spcPts val="0"/>
              </a:spcAft>
              <a:buSzPts val="1800"/>
              <a:buChar char="●"/>
            </a:pPr>
            <a:r>
              <a:rPr lang="en"/>
              <a:t>Regret is a measure of your total mistake cost: the difference between (expected) rewards, including youthful suboptimality, and optimal (expected) rewards</a:t>
            </a:r>
            <a:endParaRPr/>
          </a:p>
          <a:p>
            <a:pPr marL="457200" lvl="0" indent="-342900" algn="l" rtl="0">
              <a:spcBef>
                <a:spcPts val="0"/>
              </a:spcBef>
              <a:spcAft>
                <a:spcPts val="0"/>
              </a:spcAft>
              <a:buSzPts val="1800"/>
              <a:buChar char="●"/>
            </a:pPr>
            <a:r>
              <a:rPr lang="en"/>
              <a:t>Minimizing regret goes beyond learning to be optimal – it requires </a:t>
            </a:r>
            <a:r>
              <a:rPr lang="en" b="1"/>
              <a:t>optimally learning to be optimal</a:t>
            </a:r>
            <a:endParaRPr b="1"/>
          </a:p>
          <a:p>
            <a:pPr marL="457200" lvl="0" indent="-342900" algn="l" rtl="0">
              <a:spcBef>
                <a:spcPts val="0"/>
              </a:spcBef>
              <a:spcAft>
                <a:spcPts val="0"/>
              </a:spcAft>
              <a:buSzPts val="1800"/>
              <a:buChar char="●"/>
            </a:pPr>
            <a:r>
              <a:rPr lang="en"/>
              <a:t>Example: random exploration and exploration functions both end up optimal, but random exploration has higher regret</a:t>
            </a:r>
            <a:endParaRPr/>
          </a:p>
          <a:p>
            <a:pPr marL="457200" lvl="0" indent="0" algn="l" rtl="0">
              <a:spcBef>
                <a:spcPts val="1600"/>
              </a:spcBef>
              <a:spcAft>
                <a:spcPts val="0"/>
              </a:spcAft>
              <a:buNone/>
            </a:pPr>
            <a:endParaRPr b="1"/>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 sz="3000" b="1">
                <a:solidFill>
                  <a:schemeClr val="dk2"/>
                </a:solidFill>
              </a:rPr>
              <a:t>Q-Learning based on Metropolis Criterion </a:t>
            </a:r>
            <a:endParaRPr/>
          </a:p>
        </p:txBody>
      </p:sp>
      <p:sp>
        <p:nvSpPr>
          <p:cNvPr id="93" name="Google Shape;93;p19"/>
          <p:cNvSpPr txBox="1">
            <a:spLocks noGrp="1"/>
          </p:cNvSpPr>
          <p:nvPr>
            <p:ph type="body" idx="1"/>
          </p:nvPr>
        </p:nvSpPr>
        <p:spPr>
          <a:xfrm>
            <a:off x="391450" y="1017725"/>
            <a:ext cx="8092500" cy="3615900"/>
          </a:xfrm>
          <a:prstGeom prst="rect">
            <a:avLst/>
          </a:prstGeom>
        </p:spPr>
        <p:txBody>
          <a:bodyPr spcFirstLastPara="1" wrap="square" lIns="91425" tIns="91425" rIns="91425" bIns="91425" anchor="ctr" anchorCtr="0">
            <a:noAutofit/>
          </a:bodyPr>
          <a:lstStyle/>
          <a:p>
            <a:pPr marL="457200" lvl="0" indent="-304800" algn="just" rtl="0">
              <a:lnSpc>
                <a:spcPct val="100000"/>
              </a:lnSpc>
              <a:spcBef>
                <a:spcPts val="0"/>
              </a:spcBef>
              <a:spcAft>
                <a:spcPts val="0"/>
              </a:spcAft>
              <a:buSzPts val="1200"/>
              <a:buChar char="●"/>
            </a:pPr>
            <a:r>
              <a:rPr lang="en" sz="1200"/>
              <a:t>Finding the proper balance between exploration and exploitation in Q-learning is one of the major issues requiring further attention. </a:t>
            </a:r>
            <a:endParaRPr sz="1200"/>
          </a:p>
          <a:p>
            <a:pPr marL="457200" lvl="0" indent="-304800" algn="just" rtl="0">
              <a:lnSpc>
                <a:spcPct val="100000"/>
              </a:lnSpc>
              <a:spcBef>
                <a:spcPts val="0"/>
              </a:spcBef>
              <a:spcAft>
                <a:spcPts val="0"/>
              </a:spcAft>
              <a:buSzPts val="1200"/>
              <a:buChar char="●"/>
            </a:pPr>
            <a:r>
              <a:rPr lang="en" sz="1200"/>
              <a:t>Excessive exploration becomes unnecessary after a period of an initial interaction between the agent and the environment</a:t>
            </a:r>
            <a:endParaRPr sz="1200"/>
          </a:p>
          <a:p>
            <a:pPr marL="457200" lvl="0" indent="-304800" algn="just" rtl="0">
              <a:lnSpc>
                <a:spcPct val="100000"/>
              </a:lnSpc>
              <a:spcBef>
                <a:spcPts val="0"/>
              </a:spcBef>
              <a:spcAft>
                <a:spcPts val="0"/>
              </a:spcAft>
              <a:buSzPts val="1200"/>
              <a:buChar char="●"/>
            </a:pPr>
            <a:r>
              <a:rPr lang="en" sz="1200"/>
              <a:t>As reinforcement learning is mainly used as an online learning method, excessive exploration will inevitably result in the decreasing performance of a RL algorithm. </a:t>
            </a:r>
            <a:endParaRPr sz="1200"/>
          </a:p>
          <a:p>
            <a:pPr marL="457200" lvl="0" indent="-304800" algn="just" rtl="0">
              <a:lnSpc>
                <a:spcPct val="100000"/>
              </a:lnSpc>
              <a:spcBef>
                <a:spcPts val="0"/>
              </a:spcBef>
              <a:spcAft>
                <a:spcPts val="0"/>
              </a:spcAft>
              <a:buSzPts val="1200"/>
              <a:buChar char="●"/>
            </a:pPr>
            <a:r>
              <a:rPr lang="en" sz="1200"/>
              <a:t>Our benchmark paper details the task of finding the optimal policy in Q-learning transformed into a search for an optimal solution in a combinatorial optimization problem. Then the Metropolis criterion from SA (Simulated Annealing) algorithm is applied to the search procedure in order to control the balance between exploration and exploitation. Hence, in the execution process of the proposed algorithm, the exploration will gradually decay, leading to convergence towards the optimum.</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20337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 sz="3000" b="1">
                <a:solidFill>
                  <a:schemeClr val="dk2"/>
                </a:solidFill>
              </a:rPr>
              <a:t>Q-Learning based on Metropolis Criterion</a:t>
            </a:r>
            <a:endParaRPr/>
          </a:p>
        </p:txBody>
      </p:sp>
      <p:sp>
        <p:nvSpPr>
          <p:cNvPr id="99" name="Google Shape;99;p20"/>
          <p:cNvSpPr txBox="1">
            <a:spLocks noGrp="1"/>
          </p:cNvSpPr>
          <p:nvPr>
            <p:ph type="body" idx="1"/>
          </p:nvPr>
        </p:nvSpPr>
        <p:spPr>
          <a:xfrm>
            <a:off x="346225" y="863550"/>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In the -greedy strategy, in order to balance the contradiction between exploration and exploitation, it is proposed to explore nonoptimal actions in the current situation with a fixed probability. </a:t>
            </a:r>
            <a:endParaRPr sz="1200"/>
          </a:p>
          <a:p>
            <a:pPr marL="457200" lvl="0" indent="-304800" algn="l" rtl="0">
              <a:spcBef>
                <a:spcPts val="0"/>
              </a:spcBef>
              <a:spcAft>
                <a:spcPts val="0"/>
              </a:spcAft>
              <a:buSzPts val="1200"/>
              <a:buChar char="●"/>
            </a:pPr>
            <a:r>
              <a:rPr lang="en" sz="1200"/>
              <a:t>However, the longer the learning process, the more accurate the knowledge of the agent becomes (i.e., the Q values converge to the optimal Q, and hence continuing exploration with fixed probability must result in the decrease of performance of the system. </a:t>
            </a:r>
            <a:endParaRPr sz="1200"/>
          </a:p>
          <a:p>
            <a:pPr marL="457200" lvl="0" indent="-304800" algn="l" rtl="0">
              <a:spcBef>
                <a:spcPts val="0"/>
              </a:spcBef>
              <a:spcAft>
                <a:spcPts val="0"/>
              </a:spcAft>
              <a:buSzPts val="1200"/>
              <a:buChar char="●"/>
            </a:pPr>
            <a:r>
              <a:rPr lang="en" sz="1200"/>
              <a:t>Therefore, it is necessary to decay the exploration appropriately after some adequate amount of interactions between the agent and the environment.</a:t>
            </a:r>
            <a:endParaRPr sz="1200"/>
          </a:p>
          <a:p>
            <a:pPr marL="457200" lvl="0" indent="-304800" algn="l" rtl="0">
              <a:spcBef>
                <a:spcPts val="0"/>
              </a:spcBef>
              <a:spcAft>
                <a:spcPts val="0"/>
              </a:spcAft>
              <a:buSzPts val="1200"/>
              <a:buChar char="●"/>
            </a:pPr>
            <a:r>
              <a:rPr lang="en" sz="1200"/>
              <a:t>Toward this effect, the Metropolis criterion from SA algorithm is introduced into the action-selection strategy of Q-learning. The resulting algorithm, called SA-Q-learning, is presented</a:t>
            </a:r>
            <a:endParaRPr sz="1200"/>
          </a:p>
          <a:p>
            <a:pPr marL="45720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100" name="Google Shape;100;p20"/>
          <p:cNvPicPr preferRelativeResize="0"/>
          <p:nvPr/>
        </p:nvPicPr>
        <p:blipFill>
          <a:blip r:embed="rId3">
            <a:alphaModFix/>
          </a:blip>
          <a:stretch>
            <a:fillRect/>
          </a:stretch>
        </p:blipFill>
        <p:spPr>
          <a:xfrm>
            <a:off x="1396925" y="3137300"/>
            <a:ext cx="5953125" cy="137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142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Experiment Setup</a:t>
            </a:r>
            <a:endParaRPr/>
          </a:p>
        </p:txBody>
      </p:sp>
      <p:pic>
        <p:nvPicPr>
          <p:cNvPr id="106" name="Google Shape;106;p21"/>
          <p:cNvPicPr preferRelativeResize="0"/>
          <p:nvPr/>
        </p:nvPicPr>
        <p:blipFill>
          <a:blip r:embed="rId3">
            <a:alphaModFix/>
          </a:blip>
          <a:stretch>
            <a:fillRect/>
          </a:stretch>
        </p:blipFill>
        <p:spPr>
          <a:xfrm>
            <a:off x="6061175" y="965950"/>
            <a:ext cx="1793801" cy="1666750"/>
          </a:xfrm>
          <a:prstGeom prst="rect">
            <a:avLst/>
          </a:prstGeom>
          <a:noFill/>
          <a:ln>
            <a:noFill/>
          </a:ln>
        </p:spPr>
      </p:pic>
      <p:pic>
        <p:nvPicPr>
          <p:cNvPr id="107" name="Google Shape;107;p21"/>
          <p:cNvPicPr preferRelativeResize="0"/>
          <p:nvPr/>
        </p:nvPicPr>
        <p:blipFill>
          <a:blip r:embed="rId4">
            <a:alphaModFix/>
          </a:blip>
          <a:stretch>
            <a:fillRect/>
          </a:stretch>
        </p:blipFill>
        <p:spPr>
          <a:xfrm>
            <a:off x="3569525" y="965950"/>
            <a:ext cx="1602650" cy="1666750"/>
          </a:xfrm>
          <a:prstGeom prst="rect">
            <a:avLst/>
          </a:prstGeom>
          <a:noFill/>
          <a:ln>
            <a:noFill/>
          </a:ln>
        </p:spPr>
      </p:pic>
      <p:graphicFrame>
        <p:nvGraphicFramePr>
          <p:cNvPr id="108" name="Google Shape;108;p21"/>
          <p:cNvGraphicFramePr/>
          <p:nvPr>
            <p:extLst>
              <p:ext uri="{D42A27DB-BD31-4B8C-83A1-F6EECF244321}">
                <p14:modId xmlns:p14="http://schemas.microsoft.com/office/powerpoint/2010/main" val="1937516753"/>
              </p:ext>
            </p:extLst>
          </p:nvPr>
        </p:nvGraphicFramePr>
        <p:xfrm>
          <a:off x="952500" y="2722125"/>
          <a:ext cx="7239000" cy="1981050"/>
        </p:xfrm>
        <a:graphic>
          <a:graphicData uri="http://schemas.openxmlformats.org/drawingml/2006/table">
            <a:tbl>
              <a:tblPr>
                <a:noFill/>
                <a:tableStyleId>{2B54D351-38D4-4C72-8EBB-EE8A052BE080}</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a:t>Attribute</a:t>
                      </a:r>
                      <a:endParaRPr/>
                    </a:p>
                  </a:txBody>
                  <a:tcPr marL="91425" marR="91425" marT="91425" marB="91425"/>
                </a:tc>
                <a:tc>
                  <a:txBody>
                    <a:bodyPr/>
                    <a:lstStyle/>
                    <a:p>
                      <a:pPr marL="0" lvl="0" indent="0" algn="l" rtl="0">
                        <a:spcBef>
                          <a:spcPts val="0"/>
                        </a:spcBef>
                        <a:spcAft>
                          <a:spcPts val="0"/>
                        </a:spcAft>
                        <a:buNone/>
                      </a:pPr>
                      <a:r>
                        <a:rPr lang="en"/>
                        <a:t>SmallGrid</a:t>
                      </a:r>
                      <a:endParaRPr/>
                    </a:p>
                  </a:txBody>
                  <a:tcPr marL="91425" marR="91425" marT="91425" marB="91425"/>
                </a:tc>
                <a:tc>
                  <a:txBody>
                    <a:bodyPr/>
                    <a:lstStyle/>
                    <a:p>
                      <a:pPr marL="0" lvl="0" indent="0" algn="l" rtl="0">
                        <a:spcBef>
                          <a:spcPts val="0"/>
                        </a:spcBef>
                        <a:spcAft>
                          <a:spcPts val="0"/>
                        </a:spcAft>
                        <a:buNone/>
                      </a:pPr>
                      <a:r>
                        <a:rPr lang="en"/>
                        <a:t>BigGrid</a:t>
                      </a:r>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State Space</a:t>
                      </a:r>
                      <a:endParaRPr/>
                    </a:p>
                  </a:txBody>
                  <a:tcPr marL="91425" marR="91425" marT="91425" marB="91425"/>
                </a:tc>
                <a:tc>
                  <a:txBody>
                    <a:bodyPr/>
                    <a:lstStyle/>
                    <a:p>
                      <a:pPr marL="0" lvl="0" indent="0" algn="l" rtl="0">
                        <a:spcBef>
                          <a:spcPts val="0"/>
                        </a:spcBef>
                        <a:spcAft>
                          <a:spcPts val="0"/>
                        </a:spcAft>
                        <a:buNone/>
                      </a:pPr>
                      <a:r>
                        <a:rPr lang="en" dirty="0"/>
                        <a:t>2500</a:t>
                      </a:r>
                      <a:endParaRPr dirty="0"/>
                    </a:p>
                  </a:txBody>
                  <a:tcPr marL="91425" marR="91425" marT="91425" marB="91425"/>
                </a:tc>
                <a:tc>
                  <a:txBody>
                    <a:bodyPr/>
                    <a:lstStyle/>
                    <a:p>
                      <a:pPr marL="0" lvl="0" indent="0" algn="l" rtl="0">
                        <a:spcBef>
                          <a:spcPts val="0"/>
                        </a:spcBef>
                        <a:spcAft>
                          <a:spcPts val="0"/>
                        </a:spcAft>
                        <a:buNone/>
                      </a:pPr>
                      <a:r>
                        <a:rPr lang="en" dirty="0"/>
                        <a:t>28224</a:t>
                      </a:r>
                      <a:endParaRPr dirty="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State Action Pairs</a:t>
                      </a:r>
                      <a:endParaRPr/>
                    </a:p>
                  </a:txBody>
                  <a:tcPr marL="91425" marR="91425" marT="91425" marB="91425"/>
                </a:tc>
                <a:tc>
                  <a:txBody>
                    <a:bodyPr/>
                    <a:lstStyle/>
                    <a:p>
                      <a:pPr marL="0" lvl="0" indent="0" algn="l" rtl="0">
                        <a:spcBef>
                          <a:spcPts val="0"/>
                        </a:spcBef>
                        <a:spcAft>
                          <a:spcPts val="0"/>
                        </a:spcAft>
                        <a:buNone/>
                      </a:pPr>
                      <a:r>
                        <a:rPr lang="en" dirty="0"/>
                        <a:t>10000</a:t>
                      </a:r>
                      <a:endParaRPr dirty="0"/>
                    </a:p>
                  </a:txBody>
                  <a:tcPr marL="91425" marR="91425" marT="91425" marB="91425"/>
                </a:tc>
                <a:tc>
                  <a:txBody>
                    <a:bodyPr/>
                    <a:lstStyle/>
                    <a:p>
                      <a:pPr marL="0" lvl="0" indent="0" algn="l" rtl="0">
                        <a:spcBef>
                          <a:spcPts val="0"/>
                        </a:spcBef>
                        <a:spcAft>
                          <a:spcPts val="0"/>
                        </a:spcAft>
                        <a:buNone/>
                      </a:pPr>
                      <a:r>
                        <a:rPr lang="en"/>
                        <a:t>1,12,896</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Step Cost</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Final Reward</a:t>
                      </a:r>
                      <a:endParaRPr/>
                    </a:p>
                  </a:txBody>
                  <a:tcPr marL="91425" marR="91425" marT="91425" marB="91425"/>
                </a:tc>
                <a:tc>
                  <a:txBody>
                    <a:bodyPr/>
                    <a:lstStyle/>
                    <a:p>
                      <a:pPr marL="0" lvl="0" indent="0" algn="l" rtl="0">
                        <a:spcBef>
                          <a:spcPts val="0"/>
                        </a:spcBef>
                        <a:spcAft>
                          <a:spcPts val="0"/>
                        </a:spcAft>
                        <a:buNone/>
                      </a:pPr>
                      <a:r>
                        <a:rPr lang="en"/>
                        <a:t>550</a:t>
                      </a:r>
                      <a:endParaRPr/>
                    </a:p>
                  </a:txBody>
                  <a:tcPr marL="91425" marR="91425" marT="91425" marB="91425"/>
                </a:tc>
                <a:tc>
                  <a:txBody>
                    <a:bodyPr/>
                    <a:lstStyle/>
                    <a:p>
                      <a:pPr marL="0" lvl="0" indent="0" algn="l" rtl="0">
                        <a:spcBef>
                          <a:spcPts val="0"/>
                        </a:spcBef>
                        <a:spcAft>
                          <a:spcPts val="0"/>
                        </a:spcAft>
                        <a:buNone/>
                      </a:pPr>
                      <a:r>
                        <a:rPr lang="en" dirty="0"/>
                        <a:t>550</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691</Words>
  <Application>Microsoft Macintosh PowerPoint</Application>
  <PresentationFormat>On-screen Show (16:9)</PresentationFormat>
  <Paragraphs>92</Paragraphs>
  <Slides>20</Slides>
  <Notes>20</Notes>
  <HiddenSlides>0</HiddenSlides>
  <MMClips>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20</vt:i4>
      </vt:variant>
    </vt:vector>
  </HeadingPairs>
  <TitlesOfParts>
    <vt:vector size="22" baseType="lpstr">
      <vt:lpstr>Arial</vt:lpstr>
      <vt:lpstr>Simple Light</vt:lpstr>
      <vt:lpstr>New Q-Learning Algorithm based on Metropolis Criterion</vt:lpstr>
      <vt:lpstr>Q-Learning</vt:lpstr>
      <vt:lpstr>PowerPoint Presentation</vt:lpstr>
      <vt:lpstr>How to explore? </vt:lpstr>
      <vt:lpstr>Problems with random actions.</vt:lpstr>
      <vt:lpstr>Regret</vt:lpstr>
      <vt:lpstr>Q-Learning based on Metropolis Criterion </vt:lpstr>
      <vt:lpstr>Q-Learning based on Metropolis Criterion</vt:lpstr>
      <vt:lpstr>Experiment Setup</vt:lpstr>
      <vt:lpstr>Results for Benchmark Algorithm</vt:lpstr>
      <vt:lpstr>For Small Grid</vt:lpstr>
      <vt:lpstr>For Small Grid</vt:lpstr>
      <vt:lpstr>PowerPoint Presentation</vt:lpstr>
      <vt:lpstr>Challenges</vt:lpstr>
      <vt:lpstr>Extension</vt:lpstr>
      <vt:lpstr>Small Grid</vt:lpstr>
      <vt:lpstr>Small Grid</vt:lpstr>
      <vt:lpstr>Big Grid</vt:lpstr>
      <vt:lpstr>PowerPoint Presentation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Q-Learning Algorithm based on Metropolis Criterion</dc:title>
  <cp:lastModifiedBy>Vinit sheth</cp:lastModifiedBy>
  <cp:revision>2</cp:revision>
  <dcterms:modified xsi:type="dcterms:W3CDTF">2018-11-19T15:49:24Z</dcterms:modified>
</cp:coreProperties>
</file>